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66" r:id="rId3"/>
    <p:sldId id="256" r:id="rId4"/>
    <p:sldId id="257" r:id="rId5"/>
    <p:sldId id="258" r:id="rId6"/>
    <p:sldId id="268" r:id="rId7"/>
    <p:sldId id="261" r:id="rId8"/>
    <p:sldId id="267" r:id="rId9"/>
    <p:sldId id="269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491F32-D8CB-C63D-6B5F-5F212C30B1D1}" v="127" dt="2026-02-22T10:26:43.970"/>
    <p1510:client id="{AF7F1AA2-5510-2785-CA23-576219BECFEA}" v="211" dt="2026-02-22T10:37:55.296"/>
    <p1510:client id="{BDCE9FF9-C290-587B-9958-305FB5878BBA}" v="13" dt="2026-02-22T10:26:47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8123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C1F4D-1A07-6858-D436-DE215A8F1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D03084-5B08-8898-678C-78ED8A05B5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D9642-A3E8-0CB7-A7CB-4404E277E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14BC-6C3B-D1C3-D207-0B577B9A6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35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with grey hair touching her eye">
            <a:extLst>
              <a:ext uri="{FF2B5EF4-FFF2-40B4-BE49-F238E27FC236}">
                <a16:creationId xmlns:a16="http://schemas.microsoft.com/office/drawing/2014/main" id="{47786626-CCE3-C623-3FDB-0CA5F4774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87" y="974233"/>
            <a:ext cx="5665462" cy="31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8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E8944-8FF3-E5CB-CF23-B997A7FF6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his hands on his head&#10;&#10;AI-generated content may be incorrect.">
            <a:extLst>
              <a:ext uri="{FF2B5EF4-FFF2-40B4-BE49-F238E27FC236}">
                <a16:creationId xmlns:a16="http://schemas.microsoft.com/office/drawing/2014/main" id="{58656B50-4C57-6C8B-DE35-EA9B3E1D1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266" y="529308"/>
            <a:ext cx="6051303" cy="40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8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1B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58000" y="-1371600"/>
            <a:ext cx="3657600" cy="3657600"/>
          </a:xfrm>
          <a:prstGeom prst="ellipse">
            <a:avLst/>
          </a:prstGeom>
          <a:solidFill>
            <a:srgbClr val="028090">
              <a:alpha val="1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" name="Shape 1"/>
          <p:cNvSpPr/>
          <p:nvPr/>
        </p:nvSpPr>
        <p:spPr>
          <a:xfrm>
            <a:off x="7498080" y="-731520"/>
            <a:ext cx="2286000" cy="2286000"/>
          </a:xfrm>
          <a:prstGeom prst="ellipse">
            <a:avLst/>
          </a:prstGeom>
          <a:solidFill>
            <a:srgbClr val="00A896">
              <a:alpha val="2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-914400" y="3200400"/>
            <a:ext cx="2743200" cy="2743200"/>
          </a:xfrm>
          <a:prstGeom prst="ellipse">
            <a:avLst/>
          </a:prstGeom>
          <a:solidFill>
            <a:srgbClr val="02C39A">
              <a:alpha val="12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914400"/>
            <a:ext cx="548640" cy="5486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1520" y="1508760"/>
            <a:ext cx="6400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4800" b="1" err="1">
                <a:solidFill>
                  <a:srgbClr val="FFFFFF"/>
                </a:solidFill>
                <a:latin typeface="Trebuchet MS"/>
              </a:rPr>
              <a:t>Ancrage</a:t>
            </a:r>
            <a:endParaRPr lang="en-US" sz="4800" err="1"/>
          </a:p>
        </p:txBody>
      </p:sp>
      <p:sp>
        <p:nvSpPr>
          <p:cNvPr id="7" name="Text 4"/>
          <p:cNvSpPr/>
          <p:nvPr/>
        </p:nvSpPr>
        <p:spPr>
          <a:xfrm>
            <a:off x="731520" y="2423160"/>
            <a:ext cx="594360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>
                <a:solidFill>
                  <a:srgbClr val="8FA3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Voice-first home companion for people</a:t>
            </a:r>
            <a:endParaRPr lang="en-US" sz="1800"/>
          </a:p>
          <a:p>
            <a:pPr marL="0" indent="0">
              <a:lnSpc>
                <a:spcPct val="130000"/>
              </a:lnSpc>
              <a:buNone/>
            </a:pPr>
            <a:r>
              <a:rPr lang="en-US" sz="1800">
                <a:solidFill>
                  <a:srgbClr val="8FA3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with light-to-moderate loss of autonomy</a:t>
            </a:r>
            <a:endParaRPr lang="en-US" sz="1800"/>
          </a:p>
        </p:txBody>
      </p:sp>
      <p:sp>
        <p:nvSpPr>
          <p:cNvPr id="8" name="Shape 5"/>
          <p:cNvSpPr/>
          <p:nvPr/>
        </p:nvSpPr>
        <p:spPr>
          <a:xfrm>
            <a:off x="731520" y="3383280"/>
            <a:ext cx="1097280" cy="45720"/>
          </a:xfrm>
          <a:prstGeom prst="rect">
            <a:avLst/>
          </a:prstGeom>
          <a:solidFill>
            <a:srgbClr val="02C39A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731520" y="3611880"/>
            <a:ext cx="36576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300" err="1">
                <a:solidFill>
                  <a:srgbClr val="5A718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HackEurope</a:t>
            </a:r>
            <a:r>
              <a:rPr lang="en-US" sz="1300">
                <a:solidFill>
                  <a:srgbClr val="5A718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 - 2026</a:t>
            </a:r>
            <a:endParaRPr lang="en-US"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7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65760"/>
            <a:ext cx="2743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kern="0" spc="300">
                <a:solidFill>
                  <a:srgbClr val="02809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PROBLEM</a:t>
            </a:r>
            <a:endParaRPr lang="en-US" sz="1100"/>
          </a:p>
        </p:txBody>
      </p:sp>
      <p:sp>
        <p:nvSpPr>
          <p:cNvPr id="3" name="Text 1"/>
          <p:cNvSpPr/>
          <p:nvPr/>
        </p:nvSpPr>
        <p:spPr>
          <a:xfrm>
            <a:off x="640080" y="731520"/>
            <a:ext cx="7315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000" b="1">
                <a:solidFill>
                  <a:srgbClr val="1B2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Aging alone is a silent crisis</a:t>
            </a:r>
            <a:endParaRPr lang="en-US" sz="3000"/>
          </a:p>
        </p:txBody>
      </p:sp>
      <p:sp>
        <p:nvSpPr>
          <p:cNvPr id="6" name="Text 4"/>
          <p:cNvSpPr/>
          <p:nvPr/>
        </p:nvSpPr>
        <p:spPr>
          <a:xfrm>
            <a:off x="960120" y="1572768"/>
            <a:ext cx="7315200" cy="8686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5000"/>
              </a:lnSpc>
              <a:buNone/>
            </a:pPr>
            <a:endParaRPr lang="en-US" sz="1400" i="1">
              <a:solidFill>
                <a:srgbClr val="5A7184"/>
              </a:solidFill>
              <a:ea typeface="Calibri"/>
              <a:cs typeface="Calibri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40080" y="2107276"/>
            <a:ext cx="2468880" cy="1737360"/>
          </a:xfrm>
          <a:prstGeom prst="rect">
            <a:avLst/>
          </a:prstGeom>
          <a:solidFill>
            <a:srgbClr val="FFFFFF"/>
          </a:solidFill>
          <a:ln/>
          <a:effectLst>
            <a:outerShdw blurRad="1016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8" name="Shape 6"/>
          <p:cNvSpPr/>
          <p:nvPr/>
        </p:nvSpPr>
        <p:spPr>
          <a:xfrm>
            <a:off x="868680" y="2335876"/>
            <a:ext cx="457200" cy="457200"/>
          </a:xfrm>
          <a:prstGeom prst="ellipse">
            <a:avLst/>
          </a:prstGeom>
          <a:solidFill>
            <a:srgbClr val="E6F5F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08" y="2445604"/>
            <a:ext cx="237744" cy="23774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822960" y="2930236"/>
            <a:ext cx="21031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02809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2.5M</a:t>
            </a:r>
            <a:endParaRPr lang="en-US" sz="2800"/>
          </a:p>
        </p:txBody>
      </p:sp>
      <p:sp>
        <p:nvSpPr>
          <p:cNvPr id="11" name="Text 8"/>
          <p:cNvSpPr/>
          <p:nvPr/>
        </p:nvSpPr>
        <p:spPr>
          <a:xfrm>
            <a:off x="822960" y="3341716"/>
            <a:ext cx="21031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100">
                <a:solidFill>
                  <a:srgbClr val="5A718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people with loss of</a:t>
            </a:r>
            <a:endParaRPr lang="en-US" sz="1100"/>
          </a:p>
          <a:p>
            <a:pPr marL="0" indent="0">
              <a:lnSpc>
                <a:spcPct val="120000"/>
              </a:lnSpc>
              <a:buNone/>
            </a:pPr>
            <a:r>
              <a:rPr lang="en-US" sz="1100">
                <a:solidFill>
                  <a:srgbClr val="5A718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autonomy in France</a:t>
            </a:r>
            <a:endParaRPr lang="en-US" sz="1100"/>
          </a:p>
        </p:txBody>
      </p:sp>
      <p:sp>
        <p:nvSpPr>
          <p:cNvPr id="12" name="Shape 9"/>
          <p:cNvSpPr/>
          <p:nvPr/>
        </p:nvSpPr>
        <p:spPr>
          <a:xfrm>
            <a:off x="3337560" y="2107276"/>
            <a:ext cx="2468880" cy="1737360"/>
          </a:xfrm>
          <a:prstGeom prst="rect">
            <a:avLst/>
          </a:prstGeom>
          <a:solidFill>
            <a:srgbClr val="FFFFFF"/>
          </a:solidFill>
          <a:ln/>
          <a:effectLst>
            <a:outerShdw blurRad="1016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3" name="Shape 10"/>
          <p:cNvSpPr/>
          <p:nvPr/>
        </p:nvSpPr>
        <p:spPr>
          <a:xfrm>
            <a:off x="3566160" y="2335876"/>
            <a:ext cx="457200" cy="457200"/>
          </a:xfrm>
          <a:prstGeom prst="ellipse">
            <a:avLst/>
          </a:prstGeom>
          <a:solidFill>
            <a:srgbClr val="E6F5F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888" y="2445604"/>
            <a:ext cx="237744" cy="237744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3520440" y="2930236"/>
            <a:ext cx="21031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02809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11M</a:t>
            </a:r>
            <a:endParaRPr lang="en-US" sz="2800"/>
          </a:p>
        </p:txBody>
      </p:sp>
      <p:sp>
        <p:nvSpPr>
          <p:cNvPr id="16" name="Text 12"/>
          <p:cNvSpPr/>
          <p:nvPr/>
        </p:nvSpPr>
        <p:spPr>
          <a:xfrm>
            <a:off x="3520440" y="3341716"/>
            <a:ext cx="21031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100">
                <a:solidFill>
                  <a:srgbClr val="5A718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informal caregivers,</a:t>
            </a:r>
            <a:endParaRPr lang="en-US" sz="1100"/>
          </a:p>
          <a:p>
            <a:pPr marL="0" indent="0">
              <a:lnSpc>
                <a:spcPct val="120000"/>
              </a:lnSpc>
              <a:buNone/>
            </a:pPr>
            <a:r>
              <a:rPr lang="en-US" sz="1100">
                <a:solidFill>
                  <a:srgbClr val="5A7184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often overwhelmed</a:t>
            </a:r>
            <a:endParaRPr lang="en-US" sz="1100"/>
          </a:p>
        </p:txBody>
      </p:sp>
      <p:sp>
        <p:nvSpPr>
          <p:cNvPr id="17" name="Shape 13"/>
          <p:cNvSpPr/>
          <p:nvPr/>
        </p:nvSpPr>
        <p:spPr>
          <a:xfrm>
            <a:off x="6035040" y="2107276"/>
            <a:ext cx="2468880" cy="1737360"/>
          </a:xfrm>
          <a:prstGeom prst="rect">
            <a:avLst/>
          </a:prstGeom>
          <a:solidFill>
            <a:srgbClr val="FFFFFF"/>
          </a:solidFill>
          <a:ln/>
          <a:effectLst>
            <a:outerShdw blurRad="1016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8" name="Shape 14"/>
          <p:cNvSpPr/>
          <p:nvPr/>
        </p:nvSpPr>
        <p:spPr>
          <a:xfrm>
            <a:off x="6263640" y="2335876"/>
            <a:ext cx="457200" cy="457200"/>
          </a:xfrm>
          <a:prstGeom prst="ellipse">
            <a:avLst/>
          </a:prstGeom>
          <a:solidFill>
            <a:srgbClr val="E6F5F1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368" y="2445604"/>
            <a:ext cx="237744" cy="237744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6217920" y="2930236"/>
            <a:ext cx="21031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028090"/>
                </a:solidFill>
                <a:latin typeface="Trebuchet MS"/>
                <a:ea typeface="Trebuchet MS" pitchFamily="34" charset="-122"/>
                <a:cs typeface="Trebuchet MS" pitchFamily="34" charset="-120"/>
              </a:rPr>
              <a:t>€43B+/year</a:t>
            </a:r>
            <a:endParaRPr lang="en-US" sz="2800">
              <a:latin typeface="Trebuchet MS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6217920" y="3341716"/>
            <a:ext cx="2103120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00">
                <a:solidFill>
                  <a:srgbClr val="5A7184"/>
                </a:solidFill>
                <a:ea typeface="+mn-lt"/>
                <a:cs typeface="+mn-lt"/>
              </a:rPr>
              <a:t>on </a:t>
            </a:r>
            <a:r>
              <a:rPr lang="en-US" sz="1100" b="1">
                <a:solidFill>
                  <a:srgbClr val="5A7184"/>
                </a:solidFill>
                <a:ea typeface="+mn-lt"/>
                <a:cs typeface="+mn-lt"/>
              </a:rPr>
              <a:t>autonomy support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 sz="1100">
                <a:solidFill>
                  <a:srgbClr val="5A7184"/>
                </a:solidFill>
                <a:latin typeface="Calibri"/>
                <a:ea typeface="Calibri"/>
                <a:cs typeface="Calibri"/>
              </a:rPr>
              <a:t>For </a:t>
            </a:r>
            <a:r>
              <a:rPr lang="en-US" sz="1100" err="1">
                <a:solidFill>
                  <a:srgbClr val="5A7184"/>
                </a:solidFill>
                <a:latin typeface="Calibri"/>
                <a:ea typeface="Calibri"/>
                <a:cs typeface="Calibri"/>
              </a:rPr>
              <a:t>eldery</a:t>
            </a:r>
            <a:r>
              <a:rPr lang="en-US" sz="1100">
                <a:solidFill>
                  <a:srgbClr val="5A7184"/>
                </a:solidFill>
                <a:latin typeface="Calibri"/>
                <a:ea typeface="Calibri"/>
                <a:cs typeface="Calibri"/>
              </a:rPr>
              <a:t> people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65760"/>
            <a:ext cx="2743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kern="0" spc="300">
                <a:solidFill>
                  <a:srgbClr val="02809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SOLUTION</a:t>
            </a:r>
            <a:endParaRPr lang="en-US" sz="1100"/>
          </a:p>
        </p:txBody>
      </p:sp>
      <p:sp>
        <p:nvSpPr>
          <p:cNvPr id="3" name="Text 1"/>
          <p:cNvSpPr/>
          <p:nvPr/>
        </p:nvSpPr>
        <p:spPr>
          <a:xfrm>
            <a:off x="640080" y="731520"/>
            <a:ext cx="7315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000" b="1">
                <a:solidFill>
                  <a:srgbClr val="1B2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One device. Zero friction.</a:t>
            </a:r>
            <a:endParaRPr lang="en-US" sz="3000"/>
          </a:p>
        </p:txBody>
      </p:sp>
      <p:sp>
        <p:nvSpPr>
          <p:cNvPr id="5" name="Shape 3"/>
          <p:cNvSpPr/>
          <p:nvPr/>
        </p:nvSpPr>
        <p:spPr>
          <a:xfrm>
            <a:off x="640080" y="1686524"/>
            <a:ext cx="3794760" cy="2560320"/>
          </a:xfrm>
          <a:prstGeom prst="rect">
            <a:avLst/>
          </a:prstGeom>
          <a:solidFill>
            <a:srgbClr val="0D1B2A"/>
          </a:solidFill>
          <a:ln/>
          <a:effectLst>
            <a:outerShdw blurRad="1016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60844"/>
            <a:ext cx="365760" cy="3657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17320" y="1960844"/>
            <a:ext cx="2743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>
                <a:solidFill>
                  <a:srgbClr val="FFFFFF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For the person at home</a:t>
            </a:r>
            <a:endParaRPr lang="en-US" sz="16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555204"/>
            <a:ext cx="164592" cy="16459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34440" y="250948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8FA3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Smart medication reminders</a:t>
            </a:r>
            <a:endParaRPr lang="en-US" sz="120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2875244"/>
            <a:ext cx="164592" cy="16459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234440" y="282952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8FA3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On-demand help &amp; conversation</a:t>
            </a:r>
            <a:endParaRPr lang="en-US" sz="120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3195284"/>
            <a:ext cx="164592" cy="164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34440" y="314956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8FA3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Contact family by voice</a:t>
            </a:r>
            <a:endParaRPr lang="en-US" sz="120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3515324"/>
            <a:ext cx="164592" cy="16459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234440" y="346960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8FA3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Cognitive stimulation exercises</a:t>
            </a:r>
            <a:endParaRPr lang="en-US" sz="120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3835364"/>
            <a:ext cx="164592" cy="16459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234440" y="378964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8FA3B3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Scam protection layer</a:t>
            </a:r>
            <a:endParaRPr lang="en-US" sz="120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480" y="1960844"/>
            <a:ext cx="365760" cy="36576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5486400" y="1960844"/>
            <a:ext cx="2743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>
                <a:solidFill>
                  <a:srgbClr val="1B2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For caregivers</a:t>
            </a:r>
            <a:endParaRPr lang="en-US" sz="1600"/>
          </a:p>
        </p:txBody>
      </p:sp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555204"/>
            <a:ext cx="164592" cy="164592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5303520" y="250948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Real-time health dashboard</a:t>
            </a:r>
            <a:endParaRPr lang="en-US" sz="1200"/>
          </a:p>
        </p:txBody>
      </p:sp>
      <p:pic>
        <p:nvPicPr>
          <p:cNvPr id="23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2875244"/>
            <a:ext cx="164592" cy="164592"/>
          </a:xfrm>
          <a:prstGeom prst="rect">
            <a:avLst/>
          </a:prstGeom>
        </p:spPr>
      </p:pic>
      <p:sp>
        <p:nvSpPr>
          <p:cNvPr id="24" name="Text 13"/>
          <p:cNvSpPr/>
          <p:nvPr/>
        </p:nvSpPr>
        <p:spPr>
          <a:xfrm>
            <a:off x="5303520" y="282952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Behavioral trend reports</a:t>
            </a:r>
            <a:endParaRPr lang="en-US" sz="1200"/>
          </a:p>
        </p:txBody>
      </p:sp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3195284"/>
            <a:ext cx="164592" cy="164592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5303520" y="314956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/>
                <a:ea typeface="Calibri"/>
                <a:cs typeface="Calibri"/>
              </a:rPr>
              <a:t>WhatsApp alerts</a:t>
            </a:r>
            <a:endParaRPr lang="en-US" sz="1200">
              <a:latin typeface="Calibri"/>
              <a:ea typeface="Calibri"/>
              <a:cs typeface="Calibri"/>
            </a:endParaRPr>
          </a:p>
        </p:txBody>
      </p:sp>
      <p:pic>
        <p:nvPicPr>
          <p:cNvPr id="27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3515324"/>
            <a:ext cx="164592" cy="164592"/>
          </a:xfrm>
          <a:prstGeom prst="rect">
            <a:avLst/>
          </a:prstGeom>
        </p:spPr>
      </p:pic>
      <p:sp>
        <p:nvSpPr>
          <p:cNvPr id="28" name="Text 15"/>
          <p:cNvSpPr/>
          <p:nvPr/>
        </p:nvSpPr>
        <p:spPr>
          <a:xfrm>
            <a:off x="5303520" y="346960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Schedule reminders remotely</a:t>
            </a:r>
            <a:endParaRPr lang="en-US" sz="1200"/>
          </a:p>
        </p:txBody>
      </p:sp>
      <p:pic>
        <p:nvPicPr>
          <p:cNvPr id="29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3835364"/>
            <a:ext cx="164592" cy="164592"/>
          </a:xfrm>
          <a:prstGeom prst="rect">
            <a:avLst/>
          </a:prstGeom>
        </p:spPr>
      </p:pic>
      <p:sp>
        <p:nvSpPr>
          <p:cNvPr id="30" name="Text 16"/>
          <p:cNvSpPr/>
          <p:nvPr/>
        </p:nvSpPr>
        <p:spPr>
          <a:xfrm>
            <a:off x="5303520" y="378964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Peace of mind, at a distance</a:t>
            </a:r>
            <a:endParaRPr lang="en-US" sz="1200"/>
          </a:p>
        </p:txBody>
      </p:sp>
      <p:pic>
        <p:nvPicPr>
          <p:cNvPr id="31" name="Picture 30" descr="A smart speaker and a cellphone">
            <a:extLst>
              <a:ext uri="{FF2B5EF4-FFF2-40B4-BE49-F238E27FC236}">
                <a16:creationId xmlns:a16="http://schemas.microsoft.com/office/drawing/2014/main" id="{2AB9B92D-F536-47D4-00C7-2EA791519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614" y="1793697"/>
            <a:ext cx="3959070" cy="22075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97A8FB-D6E2-19D0-BE52-32B89965B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1702A25-19B3-F939-5B00-BE742902D692}"/>
              </a:ext>
            </a:extLst>
          </p:cNvPr>
          <p:cNvSpPr/>
          <p:nvPr/>
        </p:nvSpPr>
        <p:spPr>
          <a:xfrm>
            <a:off x="640080" y="365760"/>
            <a:ext cx="2743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kern="0" spc="300">
                <a:solidFill>
                  <a:srgbClr val="02809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THE SOLUTION</a:t>
            </a:r>
            <a:endParaRPr lang="en-US" sz="110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5649896-13DE-3138-B6D0-003BBA14173B}"/>
              </a:ext>
            </a:extLst>
          </p:cNvPr>
          <p:cNvSpPr/>
          <p:nvPr/>
        </p:nvSpPr>
        <p:spPr>
          <a:xfrm>
            <a:off x="640080" y="731520"/>
            <a:ext cx="731520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3000" b="1">
                <a:solidFill>
                  <a:srgbClr val="1B2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One device. Zero friction.</a:t>
            </a:r>
            <a:endParaRPr lang="en-US" sz="3000"/>
          </a:p>
        </p:txBody>
      </p:sp>
      <p:sp>
        <p:nvSpPr>
          <p:cNvPr id="18" name="Shape 10">
            <a:extLst>
              <a:ext uri="{FF2B5EF4-FFF2-40B4-BE49-F238E27FC236}">
                <a16:creationId xmlns:a16="http://schemas.microsoft.com/office/drawing/2014/main" id="{A8F5F7D5-C1D9-ECD3-5CD5-B2F46BF24787}"/>
              </a:ext>
            </a:extLst>
          </p:cNvPr>
          <p:cNvSpPr/>
          <p:nvPr/>
        </p:nvSpPr>
        <p:spPr>
          <a:xfrm>
            <a:off x="4709160" y="1686524"/>
            <a:ext cx="3794760" cy="2560320"/>
          </a:xfrm>
          <a:prstGeom prst="rect">
            <a:avLst/>
          </a:prstGeom>
          <a:solidFill>
            <a:srgbClr val="E6F5F1"/>
          </a:solidFill>
          <a:ln/>
          <a:effectLst>
            <a:outerShdw blurRad="1016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DB968846-8B91-F222-4761-316B488B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480" y="1960844"/>
            <a:ext cx="365760" cy="365760"/>
          </a:xfrm>
          <a:prstGeom prst="rect">
            <a:avLst/>
          </a:prstGeom>
        </p:spPr>
      </p:pic>
      <p:sp>
        <p:nvSpPr>
          <p:cNvPr id="20" name="Text 11">
            <a:extLst>
              <a:ext uri="{FF2B5EF4-FFF2-40B4-BE49-F238E27FC236}">
                <a16:creationId xmlns:a16="http://schemas.microsoft.com/office/drawing/2014/main" id="{CB010D45-9EFC-EA8A-2B76-9DE9BDF4AE02}"/>
              </a:ext>
            </a:extLst>
          </p:cNvPr>
          <p:cNvSpPr/>
          <p:nvPr/>
        </p:nvSpPr>
        <p:spPr>
          <a:xfrm>
            <a:off x="5486400" y="1960844"/>
            <a:ext cx="27432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>
                <a:solidFill>
                  <a:srgbClr val="1B2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For caregivers</a:t>
            </a:r>
            <a:endParaRPr lang="en-US" sz="1600"/>
          </a:p>
        </p:txBody>
      </p:sp>
      <p:pic>
        <p:nvPicPr>
          <p:cNvPr id="21" name="Image 7" descr="preencoded.png">
            <a:extLst>
              <a:ext uri="{FF2B5EF4-FFF2-40B4-BE49-F238E27FC236}">
                <a16:creationId xmlns:a16="http://schemas.microsoft.com/office/drawing/2014/main" id="{A9D500C9-6D4B-4FE3-75F4-C583B043E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555204"/>
            <a:ext cx="164592" cy="164592"/>
          </a:xfrm>
          <a:prstGeom prst="rect">
            <a:avLst/>
          </a:prstGeom>
        </p:spPr>
      </p:pic>
      <p:sp>
        <p:nvSpPr>
          <p:cNvPr id="22" name="Text 12">
            <a:extLst>
              <a:ext uri="{FF2B5EF4-FFF2-40B4-BE49-F238E27FC236}">
                <a16:creationId xmlns:a16="http://schemas.microsoft.com/office/drawing/2014/main" id="{77B72627-2E2E-E5E7-EC33-E2BE87F28F82}"/>
              </a:ext>
            </a:extLst>
          </p:cNvPr>
          <p:cNvSpPr/>
          <p:nvPr/>
        </p:nvSpPr>
        <p:spPr>
          <a:xfrm>
            <a:off x="5303520" y="250948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Real-time health dashboard</a:t>
            </a:r>
            <a:endParaRPr lang="en-US" sz="1200"/>
          </a:p>
        </p:txBody>
      </p:sp>
      <p:pic>
        <p:nvPicPr>
          <p:cNvPr id="23" name="Image 8" descr="preencoded.png">
            <a:extLst>
              <a:ext uri="{FF2B5EF4-FFF2-40B4-BE49-F238E27FC236}">
                <a16:creationId xmlns:a16="http://schemas.microsoft.com/office/drawing/2014/main" id="{885BD87A-A1C6-9957-D7AC-DA3CC52C0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2875244"/>
            <a:ext cx="164592" cy="164592"/>
          </a:xfrm>
          <a:prstGeom prst="rect">
            <a:avLst/>
          </a:prstGeom>
        </p:spPr>
      </p:pic>
      <p:sp>
        <p:nvSpPr>
          <p:cNvPr id="24" name="Text 13">
            <a:extLst>
              <a:ext uri="{FF2B5EF4-FFF2-40B4-BE49-F238E27FC236}">
                <a16:creationId xmlns:a16="http://schemas.microsoft.com/office/drawing/2014/main" id="{7AED8321-FC7A-570B-7537-912A27F99963}"/>
              </a:ext>
            </a:extLst>
          </p:cNvPr>
          <p:cNvSpPr/>
          <p:nvPr/>
        </p:nvSpPr>
        <p:spPr>
          <a:xfrm>
            <a:off x="5303520" y="282952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Behavioral trend reports</a:t>
            </a:r>
            <a:endParaRPr lang="en-US" sz="1200"/>
          </a:p>
        </p:txBody>
      </p:sp>
      <p:pic>
        <p:nvPicPr>
          <p:cNvPr id="25" name="Image 9" descr="preencoded.png">
            <a:extLst>
              <a:ext uri="{FF2B5EF4-FFF2-40B4-BE49-F238E27FC236}">
                <a16:creationId xmlns:a16="http://schemas.microsoft.com/office/drawing/2014/main" id="{479BECCD-B624-A8BD-9DDA-C8BECDC7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195284"/>
            <a:ext cx="164592" cy="164592"/>
          </a:xfrm>
          <a:prstGeom prst="rect">
            <a:avLst/>
          </a:prstGeom>
        </p:spPr>
      </p:pic>
      <p:sp>
        <p:nvSpPr>
          <p:cNvPr id="26" name="Text 14">
            <a:extLst>
              <a:ext uri="{FF2B5EF4-FFF2-40B4-BE49-F238E27FC236}">
                <a16:creationId xmlns:a16="http://schemas.microsoft.com/office/drawing/2014/main" id="{F44880B7-CFFB-D9DD-FA1A-1CBABC6817BA}"/>
              </a:ext>
            </a:extLst>
          </p:cNvPr>
          <p:cNvSpPr/>
          <p:nvPr/>
        </p:nvSpPr>
        <p:spPr>
          <a:xfrm>
            <a:off x="5303520" y="314956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/>
                <a:ea typeface="Calibri"/>
                <a:cs typeface="Calibri"/>
              </a:rPr>
              <a:t>WhatsApp alerts</a:t>
            </a:r>
            <a:endParaRPr lang="en-US" sz="1200">
              <a:latin typeface="Calibri"/>
              <a:ea typeface="Calibri"/>
              <a:cs typeface="Calibri"/>
            </a:endParaRPr>
          </a:p>
        </p:txBody>
      </p:sp>
      <p:pic>
        <p:nvPicPr>
          <p:cNvPr id="27" name="Image 10" descr="preencoded.png">
            <a:extLst>
              <a:ext uri="{FF2B5EF4-FFF2-40B4-BE49-F238E27FC236}">
                <a16:creationId xmlns:a16="http://schemas.microsoft.com/office/drawing/2014/main" id="{2F095527-776E-D4BD-2F89-101E044EA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515324"/>
            <a:ext cx="164592" cy="164592"/>
          </a:xfrm>
          <a:prstGeom prst="rect">
            <a:avLst/>
          </a:prstGeom>
        </p:spPr>
      </p:pic>
      <p:sp>
        <p:nvSpPr>
          <p:cNvPr id="28" name="Text 15">
            <a:extLst>
              <a:ext uri="{FF2B5EF4-FFF2-40B4-BE49-F238E27FC236}">
                <a16:creationId xmlns:a16="http://schemas.microsoft.com/office/drawing/2014/main" id="{9AE08149-0508-10ED-BF8A-0103A0E67B07}"/>
              </a:ext>
            </a:extLst>
          </p:cNvPr>
          <p:cNvSpPr/>
          <p:nvPr/>
        </p:nvSpPr>
        <p:spPr>
          <a:xfrm>
            <a:off x="5303520" y="346960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Schedule reminders remotely</a:t>
            </a:r>
            <a:endParaRPr lang="en-US" sz="1200"/>
          </a:p>
        </p:txBody>
      </p:sp>
      <p:pic>
        <p:nvPicPr>
          <p:cNvPr id="29" name="Image 11" descr="preencoded.png">
            <a:extLst>
              <a:ext uri="{FF2B5EF4-FFF2-40B4-BE49-F238E27FC236}">
                <a16:creationId xmlns:a16="http://schemas.microsoft.com/office/drawing/2014/main" id="{10BE0DFA-2957-A3E0-D0D6-24329CAF4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835364"/>
            <a:ext cx="164592" cy="164592"/>
          </a:xfrm>
          <a:prstGeom prst="rect">
            <a:avLst/>
          </a:prstGeom>
        </p:spPr>
      </p:pic>
      <p:sp>
        <p:nvSpPr>
          <p:cNvPr id="30" name="Text 16">
            <a:extLst>
              <a:ext uri="{FF2B5EF4-FFF2-40B4-BE49-F238E27FC236}">
                <a16:creationId xmlns:a16="http://schemas.microsoft.com/office/drawing/2014/main" id="{6ABC9E22-73D3-FEB1-89DD-FBCAB4CAAB54}"/>
              </a:ext>
            </a:extLst>
          </p:cNvPr>
          <p:cNvSpPr/>
          <p:nvPr/>
        </p:nvSpPr>
        <p:spPr>
          <a:xfrm>
            <a:off x="5303520" y="3789644"/>
            <a:ext cx="29260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200">
                <a:solidFill>
                  <a:srgbClr val="1B2A3D"/>
                </a:solidFill>
                <a:latin typeface="Calibri" pitchFamily="34" charset="0"/>
                <a:ea typeface="Calibri" pitchFamily="34" charset="-122"/>
                <a:cs typeface="Calibri" pitchFamily="34" charset="-120"/>
              </a:rPr>
              <a:t>Peace of mind, at a distance</a:t>
            </a:r>
            <a:endParaRPr lang="en-US" sz="1200"/>
          </a:p>
        </p:txBody>
      </p:sp>
      <p:pic>
        <p:nvPicPr>
          <p:cNvPr id="4" name="Picture 3" descr="A computer on a table&#10;&#10;AI-generated content may be incorrect.">
            <a:extLst>
              <a:ext uri="{FF2B5EF4-FFF2-40B4-BE49-F238E27FC236}">
                <a16:creationId xmlns:a16="http://schemas.microsoft.com/office/drawing/2014/main" id="{90BD4441-DE94-272D-3806-AEEFC35E97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56" t="-634" r="-351"/>
          <a:stretch>
            <a:fillRect/>
          </a:stretch>
        </p:blipFill>
        <p:spPr>
          <a:xfrm>
            <a:off x="552104" y="1663234"/>
            <a:ext cx="3777673" cy="25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50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080" y="365760"/>
            <a:ext cx="27432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100" b="1" kern="0" spc="300">
                <a:solidFill>
                  <a:srgbClr val="028090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WHY CARELOOP</a:t>
            </a:r>
            <a:endParaRPr lang="en-US" sz="1100"/>
          </a:p>
        </p:txBody>
      </p:sp>
      <p:sp>
        <p:nvSpPr>
          <p:cNvPr id="3" name="Text 1"/>
          <p:cNvSpPr/>
          <p:nvPr/>
        </p:nvSpPr>
        <p:spPr>
          <a:xfrm>
            <a:off x="640080" y="731520"/>
            <a:ext cx="731520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2800" b="1">
                <a:solidFill>
                  <a:srgbClr val="1B2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What sets us apart</a:t>
            </a:r>
            <a:endParaRPr lang="en-US" sz="2800"/>
          </a:p>
        </p:txBody>
      </p:sp>
      <p:sp>
        <p:nvSpPr>
          <p:cNvPr id="4" name="Shape 2"/>
          <p:cNvSpPr/>
          <p:nvPr/>
        </p:nvSpPr>
        <p:spPr>
          <a:xfrm>
            <a:off x="640080" y="1508760"/>
            <a:ext cx="7863840" cy="1005840"/>
          </a:xfrm>
          <a:prstGeom prst="rect">
            <a:avLst/>
          </a:prstGeom>
          <a:solidFill>
            <a:srgbClr val="F0F7F4"/>
          </a:solidFill>
          <a:ln/>
          <a:effectLst>
            <a:outerShdw blurRad="1016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5" name="Shape 3"/>
          <p:cNvSpPr/>
          <p:nvPr/>
        </p:nvSpPr>
        <p:spPr>
          <a:xfrm>
            <a:off x="914400" y="1737360"/>
            <a:ext cx="548640" cy="548640"/>
          </a:xfrm>
          <a:prstGeom prst="ellipse">
            <a:avLst/>
          </a:prstGeom>
          <a:solidFill>
            <a:srgbClr val="028090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1847088"/>
            <a:ext cx="329184" cy="32918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691640" y="1857735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>
                <a:solidFill>
                  <a:srgbClr val="1B2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Zero-friction interface</a:t>
            </a:r>
            <a:endParaRPr lang="en-US" sz="1600"/>
          </a:p>
        </p:txBody>
      </p:sp>
      <p:sp>
        <p:nvSpPr>
          <p:cNvPr id="9" name="Shape 6"/>
          <p:cNvSpPr/>
          <p:nvPr/>
        </p:nvSpPr>
        <p:spPr>
          <a:xfrm>
            <a:off x="640080" y="2651760"/>
            <a:ext cx="7863840" cy="1005840"/>
          </a:xfrm>
          <a:prstGeom prst="rect">
            <a:avLst/>
          </a:prstGeom>
          <a:solidFill>
            <a:srgbClr val="F0F7F4"/>
          </a:solidFill>
          <a:ln/>
          <a:effectLst>
            <a:outerShdw blurRad="1016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0" name="Shape 7"/>
          <p:cNvSpPr/>
          <p:nvPr/>
        </p:nvSpPr>
        <p:spPr>
          <a:xfrm>
            <a:off x="914400" y="2880360"/>
            <a:ext cx="548640" cy="548640"/>
          </a:xfrm>
          <a:prstGeom prst="ellipse">
            <a:avLst/>
          </a:prstGeom>
          <a:solidFill>
            <a:srgbClr val="00A896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128" y="2990088"/>
            <a:ext cx="329184" cy="32918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691640" y="3000735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>
                <a:solidFill>
                  <a:srgbClr val="1B2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Persistent personal context</a:t>
            </a:r>
            <a:endParaRPr lang="en-US" sz="1600"/>
          </a:p>
        </p:txBody>
      </p:sp>
      <p:sp>
        <p:nvSpPr>
          <p:cNvPr id="14" name="Shape 10"/>
          <p:cNvSpPr/>
          <p:nvPr/>
        </p:nvSpPr>
        <p:spPr>
          <a:xfrm>
            <a:off x="640080" y="3794760"/>
            <a:ext cx="7863840" cy="1005840"/>
          </a:xfrm>
          <a:prstGeom prst="rect">
            <a:avLst/>
          </a:prstGeom>
          <a:solidFill>
            <a:srgbClr val="F0F7F4"/>
          </a:solidFill>
          <a:ln/>
          <a:effectLst>
            <a:outerShdw blurRad="101600" dist="25400" dir="8100000" algn="bl" rotWithShape="0">
              <a:srgbClr val="000000">
                <a:alpha val="10000"/>
              </a:srgbClr>
            </a:outerShdw>
          </a:effectLst>
        </p:spPr>
        <p:txBody>
          <a:bodyPr/>
          <a:lstStyle/>
          <a:p>
            <a:endParaRPr lang="fr-FR"/>
          </a:p>
        </p:txBody>
      </p:sp>
      <p:sp>
        <p:nvSpPr>
          <p:cNvPr id="15" name="Shape 11"/>
          <p:cNvSpPr/>
          <p:nvPr/>
        </p:nvSpPr>
        <p:spPr>
          <a:xfrm>
            <a:off x="914400" y="4023360"/>
            <a:ext cx="548640" cy="548640"/>
          </a:xfrm>
          <a:prstGeom prst="ellipse">
            <a:avLst/>
          </a:prstGeom>
          <a:solidFill>
            <a:srgbClr val="0D1B2A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28" y="4133088"/>
            <a:ext cx="329184" cy="32918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691640" y="4143735"/>
            <a:ext cx="640080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buNone/>
            </a:pPr>
            <a:r>
              <a:rPr lang="en-US" sz="1600" b="1">
                <a:solidFill>
                  <a:srgbClr val="1B2A3D"/>
                </a:solidFill>
                <a:latin typeface="Trebuchet MS" pitchFamily="34" charset="0"/>
                <a:ea typeface="Trebuchet MS" pitchFamily="34" charset="-122"/>
                <a:cs typeface="Trebuchet MS" pitchFamily="34" charset="-120"/>
              </a:rPr>
              <a:t>Proactive, not reactive</a:t>
            </a:r>
            <a:endParaRPr lang="en-US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2F6DE3-E1E3-0389-CDA8-29F161151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8"/>
            <a:ext cx="9144000" cy="50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3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CE384-21D8-B432-3CF5-53F03D3D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21" b="-226"/>
          <a:stretch>
            <a:fillRect/>
          </a:stretch>
        </p:blipFill>
        <p:spPr>
          <a:xfrm>
            <a:off x="3201575" y="772156"/>
            <a:ext cx="2736723" cy="2403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568B4C-A021-5BB2-2F49-6ADDD10455E8}"/>
              </a:ext>
            </a:extLst>
          </p:cNvPr>
          <p:cNvSpPr txBox="1"/>
          <p:nvPr/>
        </p:nvSpPr>
        <p:spPr>
          <a:xfrm>
            <a:off x="1739143" y="3413476"/>
            <a:ext cx="565727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entury Schoolbook"/>
              </a:rPr>
              <a:t>Because caring shouldn't be a burden.</a:t>
            </a:r>
            <a:endParaRPr lang="en-US">
              <a:latin typeface="Century Schoolbook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4870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9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CareLoop — Pitch Deck</dc:title>
  <dc:subject>PptxGenJS Presentation</dc:subject>
  <dc:creator>CareLoop Team</dc:creator>
  <cp:revision>2</cp:revision>
  <dcterms:created xsi:type="dcterms:W3CDTF">2026-02-21T16:50:31Z</dcterms:created>
  <dcterms:modified xsi:type="dcterms:W3CDTF">2026-02-24T08:59:24Z</dcterms:modified>
</cp:coreProperties>
</file>